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8"/>
  </p:notesMasterIdLst>
  <p:sldIdLst>
    <p:sldId id="257" r:id="rId2"/>
    <p:sldId id="261" r:id="rId3"/>
    <p:sldId id="260" r:id="rId4"/>
    <p:sldId id="264" r:id="rId5"/>
    <p:sldId id="259" r:id="rId6"/>
    <p:sldId id="306" r:id="rId7"/>
    <p:sldId id="307" r:id="rId8"/>
    <p:sldId id="299" r:id="rId9"/>
    <p:sldId id="309" r:id="rId10"/>
    <p:sldId id="305" r:id="rId11"/>
    <p:sldId id="310" r:id="rId12"/>
    <p:sldId id="318" r:id="rId13"/>
    <p:sldId id="321" r:id="rId14"/>
    <p:sldId id="302" r:id="rId15"/>
    <p:sldId id="312" r:id="rId16"/>
    <p:sldId id="311" r:id="rId17"/>
    <p:sldId id="313" r:id="rId18"/>
    <p:sldId id="314" r:id="rId19"/>
    <p:sldId id="294" r:id="rId20"/>
    <p:sldId id="295" r:id="rId21"/>
    <p:sldId id="315" r:id="rId22"/>
    <p:sldId id="296" r:id="rId23"/>
    <p:sldId id="297" r:id="rId24"/>
    <p:sldId id="322" r:id="rId25"/>
    <p:sldId id="323" r:id="rId26"/>
    <p:sldId id="324" r:id="rId27"/>
    <p:sldId id="325" r:id="rId28"/>
    <p:sldId id="267" r:id="rId29"/>
    <p:sldId id="298" r:id="rId30"/>
    <p:sldId id="319" r:id="rId31"/>
    <p:sldId id="273" r:id="rId32"/>
    <p:sldId id="301" r:id="rId33"/>
    <p:sldId id="300" r:id="rId34"/>
    <p:sldId id="316" r:id="rId35"/>
    <p:sldId id="317" r:id="rId36"/>
    <p:sldId id="320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6" autoAdjust="0"/>
    <p:restoredTop sz="94643" autoAdjust="0"/>
  </p:normalViewPr>
  <p:slideViewPr>
    <p:cSldViewPr>
      <p:cViewPr>
        <p:scale>
          <a:sx n="75" d="100"/>
          <a:sy n="75" d="100"/>
        </p:scale>
        <p:origin x="-2652" y="-12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17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C208E-D1E6-4F88-876A-736B4E51E970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E4EAC-D8BC-45FB-9E43-05468947079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93529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1</a:t>
            </a:fld>
            <a:endParaRPr lang="en-N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10</a:t>
            </a:fld>
            <a:endParaRPr lang="en-N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11</a:t>
            </a:fld>
            <a:endParaRPr lang="en-N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12</a:t>
            </a:fld>
            <a:endParaRPr lang="en-N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13</a:t>
            </a:fld>
            <a:endParaRPr lang="en-N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14</a:t>
            </a:fld>
            <a:endParaRPr lang="en-N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15</a:t>
            </a:fld>
            <a:endParaRPr lang="en-N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16</a:t>
            </a:fld>
            <a:endParaRPr lang="en-N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17</a:t>
            </a:fld>
            <a:endParaRPr lang="en-N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18</a:t>
            </a:fld>
            <a:endParaRPr lang="en-N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19</a:t>
            </a:fld>
            <a:endParaRPr lang="en-N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2</a:t>
            </a:fld>
            <a:endParaRPr lang="en-N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20</a:t>
            </a:fld>
            <a:endParaRPr lang="en-N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21</a:t>
            </a:fld>
            <a:endParaRPr lang="en-N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22</a:t>
            </a:fld>
            <a:endParaRPr lang="en-N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23</a:t>
            </a:fld>
            <a:endParaRPr lang="en-N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24</a:t>
            </a:fld>
            <a:endParaRPr lang="en-N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28</a:t>
            </a:fld>
            <a:endParaRPr lang="en-N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29</a:t>
            </a:fld>
            <a:endParaRPr lang="en-NZ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30</a:t>
            </a:fld>
            <a:endParaRPr lang="en-NZ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31</a:t>
            </a:fld>
            <a:endParaRPr lang="en-NZ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32</a:t>
            </a:fld>
            <a:endParaRPr lang="en-N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3</a:t>
            </a:fld>
            <a:endParaRPr lang="en-NZ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33</a:t>
            </a:fld>
            <a:endParaRPr lang="en-NZ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34</a:t>
            </a:fld>
            <a:endParaRPr lang="en-NZ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35</a:t>
            </a:fld>
            <a:endParaRPr lang="en-NZ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36</a:t>
            </a:fld>
            <a:endParaRPr lang="en-N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4</a:t>
            </a:fld>
            <a:endParaRPr lang="en-N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5</a:t>
            </a:fld>
            <a:endParaRPr lang="en-N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6</a:t>
            </a:fld>
            <a:endParaRPr lang="en-N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7</a:t>
            </a:fld>
            <a:endParaRPr lang="en-N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8</a:t>
            </a:fld>
            <a:endParaRPr lang="en-N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E4EAC-D8BC-45FB-9E43-05468947079B}" type="slidenum">
              <a:rPr lang="en-NZ" smtClean="0"/>
              <a:pPr/>
              <a:t>9</a:t>
            </a:fld>
            <a:endParaRPr lang="en-N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E864-FAAD-4B93-877B-C42C0317D6EA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756F-47CE-40F4-9CD6-C7B84B1B58C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E864-FAAD-4B93-877B-C42C0317D6EA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756F-47CE-40F4-9CD6-C7B84B1B58C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E864-FAAD-4B93-877B-C42C0317D6EA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756F-47CE-40F4-9CD6-C7B84B1B58C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E864-FAAD-4B93-877B-C42C0317D6EA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756F-47CE-40F4-9CD6-C7B84B1B58C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E864-FAAD-4B93-877B-C42C0317D6EA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756F-47CE-40F4-9CD6-C7B84B1B58C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E864-FAAD-4B93-877B-C42C0317D6EA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756F-47CE-40F4-9CD6-C7B84B1B58C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E864-FAAD-4B93-877B-C42C0317D6EA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756F-47CE-40F4-9CD6-C7B84B1B58C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E864-FAAD-4B93-877B-C42C0317D6EA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756F-47CE-40F4-9CD6-C7B84B1B58C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E864-FAAD-4B93-877B-C42C0317D6EA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756F-47CE-40F4-9CD6-C7B84B1B58C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E864-FAAD-4B93-877B-C42C0317D6EA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756F-47CE-40F4-9CD6-C7B84B1B58C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E864-FAAD-4B93-877B-C42C0317D6EA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756F-47CE-40F4-9CD6-C7B84B1B58C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1E864-FAAD-4B93-877B-C42C0317D6EA}" type="datetimeFigureOut">
              <a:rPr lang="en-US" smtClean="0"/>
              <a:pPr/>
              <a:t>3/12/2012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9756F-47CE-40F4-9CD6-C7B84B1B58CF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abilitynet.org/trump/documents/Suschapt.doc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auckland.ac.nz/courses/compsci705s1c/lectures/UsabilityTestingTemplate.doc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HCI Evaluation Studies</a:t>
            </a:r>
            <a:br>
              <a:rPr lang="en-NZ" dirty="0" smtClean="0"/>
            </a:br>
            <a:r>
              <a:rPr lang="en-NZ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 2: User Studies</a:t>
            </a:r>
            <a:endParaRPr lang="en-NZ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5214950"/>
            <a:ext cx="8077200" cy="1499616"/>
          </a:xfrm>
        </p:spPr>
        <p:txBody>
          <a:bodyPr>
            <a:normAutofit/>
          </a:bodyPr>
          <a:lstStyle/>
          <a:p>
            <a:r>
              <a:rPr lang="en-NZ" dirty="0" err="1" smtClean="0"/>
              <a:t>Compsci</a:t>
            </a:r>
            <a:r>
              <a:rPr lang="en-NZ" dirty="0" smtClean="0"/>
              <a:t> 705 / Soft Eng 702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Designing Tasks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How do you fairly compare two systems?</a:t>
            </a:r>
          </a:p>
          <a:p>
            <a:pPr lvl="1"/>
            <a:r>
              <a:rPr lang="en-NZ" dirty="0" smtClean="0"/>
              <a:t>Give users tasks to do on each system.</a:t>
            </a:r>
          </a:p>
          <a:p>
            <a:pPr lvl="1"/>
            <a:r>
              <a:rPr lang="en-NZ" dirty="0" smtClean="0"/>
              <a:t>How do we know the tasks are equivalent?</a:t>
            </a:r>
          </a:p>
          <a:p>
            <a:pPr lvl="1"/>
            <a:r>
              <a:rPr lang="en-NZ" dirty="0" smtClean="0"/>
              <a:t>How do we stop the second time around being too easy?</a:t>
            </a:r>
          </a:p>
          <a:p>
            <a:endParaRPr lang="en-NZ" dirty="0" smtClean="0"/>
          </a:p>
          <a:p>
            <a:r>
              <a:rPr lang="en-NZ" dirty="0" smtClean="0"/>
              <a:t>Is this a problem with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all</a:t>
            </a:r>
            <a:r>
              <a:rPr lang="en-NZ" dirty="0" smtClean="0"/>
              <a:t> comparative studies?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Designing Tasks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Ways to achieve similarity:</a:t>
            </a:r>
          </a:p>
          <a:p>
            <a:pPr lvl="1"/>
            <a:r>
              <a:rPr lang="en-NZ" dirty="0" smtClean="0"/>
              <a:t>Same structure, different content</a:t>
            </a:r>
          </a:p>
          <a:p>
            <a:pPr lvl="1"/>
            <a:r>
              <a:rPr lang="en-NZ" dirty="0" smtClean="0"/>
              <a:t>Same content, different structure</a:t>
            </a:r>
          </a:p>
          <a:p>
            <a:pPr lvl="1"/>
            <a:r>
              <a:rPr lang="en-NZ" dirty="0" smtClean="0"/>
              <a:t>Think creatively – use textbook problems</a:t>
            </a:r>
          </a:p>
          <a:p>
            <a:pPr lvl="1"/>
            <a:r>
              <a:rPr lang="en-NZ" dirty="0" smtClean="0"/>
              <a:t>Keep things simple</a:t>
            </a:r>
          </a:p>
          <a:p>
            <a:pPr lvl="1"/>
            <a:r>
              <a:rPr lang="en-NZ" dirty="0" smtClean="0"/>
              <a:t>Pilot...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Avoiding Bias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Bias</a:t>
            </a:r>
            <a:r>
              <a:rPr lang="en-NZ" dirty="0" smtClean="0">
                <a:solidFill>
                  <a:schemeClr val="accent6"/>
                </a:solidFill>
              </a:rPr>
              <a:t>:</a:t>
            </a:r>
            <a:r>
              <a:rPr lang="en-NZ" dirty="0" smtClean="0"/>
              <a:t> something about the methodology or analysis makes it an unfair test.</a:t>
            </a:r>
          </a:p>
          <a:p>
            <a:endParaRPr lang="en-NZ" dirty="0" smtClean="0"/>
          </a:p>
          <a:p>
            <a:r>
              <a:rPr lang="en-NZ" dirty="0" smtClean="0"/>
              <a:t>Sources of bias in HCI evaluations?</a:t>
            </a:r>
          </a:p>
          <a:p>
            <a:pPr lvl="1"/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Experimenter effects:</a:t>
            </a:r>
            <a:r>
              <a:rPr lang="en-NZ" dirty="0" smtClean="0"/>
              <a:t> ‘pushing’ users to respond the way you want, or analysing data the way you want it to turn out (maybe inadvertently)</a:t>
            </a:r>
          </a:p>
          <a:p>
            <a:pPr lvl="1"/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Participant/self-selection biases: </a:t>
            </a:r>
            <a:r>
              <a:rPr lang="en-NZ" dirty="0" smtClean="0"/>
              <a:t>most experiments are done on first year psychology students...</a:t>
            </a:r>
          </a:p>
          <a:p>
            <a:pPr lvl="1"/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Task order effects: </a:t>
            </a:r>
            <a:r>
              <a:rPr lang="en-NZ" dirty="0" smtClean="0"/>
              <a:t>will the user have more knowledge by the time they get to task 2?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Avoiding Bias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How can you avoid bias?</a:t>
            </a:r>
          </a:p>
          <a:p>
            <a:pPr lvl="1"/>
            <a:r>
              <a:rPr lang="en-NZ" dirty="0" smtClean="0"/>
              <a:t>Randomly assign users to conditions (use Excel’s =rand()... or dice).</a:t>
            </a:r>
          </a:p>
          <a:p>
            <a:pPr lvl="1"/>
            <a:r>
              <a:rPr lang="en-NZ" dirty="0" smtClean="0"/>
              <a:t>Use a script – and stick to it.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Planning a Study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What about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subjective measures</a:t>
            </a:r>
            <a:r>
              <a:rPr lang="en-NZ" dirty="0" smtClean="0"/>
              <a:t>?</a:t>
            </a:r>
          </a:p>
          <a:p>
            <a:pPr lvl="1"/>
            <a:r>
              <a:rPr lang="en-NZ" dirty="0" smtClean="0"/>
              <a:t>How much did you enjoy using this application?</a:t>
            </a:r>
          </a:p>
          <a:p>
            <a:pPr lvl="1"/>
            <a:r>
              <a:rPr lang="en-NZ" dirty="0" smtClean="0"/>
              <a:t>Which would you prefer to use again?</a:t>
            </a:r>
          </a:p>
          <a:p>
            <a:pPr lvl="1"/>
            <a:r>
              <a:rPr lang="en-NZ" dirty="0" smtClean="0"/>
              <a:t>Demographics?</a:t>
            </a:r>
          </a:p>
          <a:p>
            <a:endParaRPr lang="en-NZ" dirty="0" smtClean="0"/>
          </a:p>
          <a:p>
            <a:r>
              <a:rPr lang="en-NZ" dirty="0" smtClean="0"/>
              <a:t>Questionnaires are often the easiest way to get this information.</a:t>
            </a:r>
          </a:p>
          <a:p>
            <a:pPr lvl="1"/>
            <a:r>
              <a:rPr lang="en-NZ" dirty="0" smtClean="0"/>
              <a:t>Be careful – don’t overload yourself with data.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Questionnaires</a:t>
            </a:r>
            <a:endParaRPr lang="en-NZ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3543296" cy="5082809"/>
          </a:xfrm>
        </p:spPr>
        <p:txBody>
          <a:bodyPr>
            <a:normAutofit fontScale="85000" lnSpcReduction="20000"/>
          </a:bodyPr>
          <a:lstStyle/>
          <a:p>
            <a:r>
              <a:rPr lang="en-NZ" dirty="0" smtClean="0"/>
              <a:t>Will you construct your own questionnaire?</a:t>
            </a:r>
          </a:p>
          <a:p>
            <a:endParaRPr lang="en-NZ" dirty="0" smtClean="0"/>
          </a:p>
          <a:p>
            <a:r>
              <a:rPr lang="en-NZ" dirty="0" smtClean="0"/>
              <a:t>Will you use a standardised questionnaire (e.g. the System Usability Scale?)</a:t>
            </a:r>
            <a:br>
              <a:rPr lang="en-NZ" dirty="0" smtClean="0"/>
            </a:br>
            <a:endParaRPr lang="en-NZ" dirty="0" smtClean="0"/>
          </a:p>
          <a:p>
            <a:r>
              <a:rPr lang="en-NZ" sz="1900" dirty="0" smtClean="0"/>
              <a:t> Brooke, J. (1996). </a:t>
            </a:r>
            <a:r>
              <a:rPr lang="en-NZ" sz="1900" dirty="0" smtClean="0">
                <a:hlinkClick r:id="rId3"/>
              </a:rPr>
              <a:t>"SUS: a "quick and dirty" usability scale"</a:t>
            </a:r>
            <a:r>
              <a:rPr lang="en-NZ" sz="1900" dirty="0" smtClean="0"/>
              <a:t>. in P. W. Jordan, B. Thomas, B. A. </a:t>
            </a:r>
            <a:r>
              <a:rPr lang="en-NZ" sz="1900" dirty="0" err="1" smtClean="0"/>
              <a:t>Weerdmeester</a:t>
            </a:r>
            <a:r>
              <a:rPr lang="en-NZ" sz="1900" dirty="0" smtClean="0"/>
              <a:t>, &amp; A. L. McClelland. </a:t>
            </a:r>
            <a:r>
              <a:rPr lang="en-NZ" sz="1900" i="1" dirty="0" smtClean="0"/>
              <a:t>Usability Evaluation in Industry</a:t>
            </a:r>
            <a:r>
              <a:rPr lang="en-NZ" sz="1900" dirty="0" smtClean="0"/>
              <a:t>. London: Taylor and Francis. </a:t>
            </a:r>
          </a:p>
          <a:p>
            <a:endParaRPr lang="en-NZ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3929090" y="1285860"/>
            <a:ext cx="5214942" cy="5715040"/>
            <a:chOff x="3929058" y="1357298"/>
            <a:chExt cx="5214942" cy="5715040"/>
          </a:xfrm>
        </p:grpSpPr>
        <p:pic>
          <p:nvPicPr>
            <p:cNvPr id="5" name="Rectangle 184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929058" y="1357298"/>
              <a:ext cx="5214942" cy="571504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TextBox 3"/>
            <p:cNvSpPr txBox="1"/>
            <p:nvPr/>
          </p:nvSpPr>
          <p:spPr>
            <a:xfrm>
              <a:off x="4286216" y="1913834"/>
              <a:ext cx="4643470" cy="48013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NZ" dirty="0" smtClean="0"/>
                <a:t>1. I think that I would like to use this system frequently.</a:t>
              </a:r>
            </a:p>
            <a:p>
              <a:r>
                <a:rPr lang="en-NZ" dirty="0" smtClean="0"/>
                <a:t>2. I found the system unnecessarily complex.</a:t>
              </a:r>
            </a:p>
            <a:p>
              <a:r>
                <a:rPr lang="en-NZ" dirty="0" smtClean="0"/>
                <a:t>3. I thought the system was easy to use.</a:t>
              </a:r>
            </a:p>
            <a:p>
              <a:r>
                <a:rPr lang="en-NZ" dirty="0" smtClean="0"/>
                <a:t>4. I think that I would need the support of a technical person to be able to use this system.</a:t>
              </a:r>
            </a:p>
            <a:p>
              <a:r>
                <a:rPr lang="en-NZ" dirty="0" smtClean="0"/>
                <a:t>5. I found the various functions in this system were well integrated.</a:t>
              </a:r>
            </a:p>
            <a:p>
              <a:r>
                <a:rPr lang="en-NZ" dirty="0" smtClean="0"/>
                <a:t>6. I thought there was too much inconsistency in this system.</a:t>
              </a:r>
            </a:p>
            <a:p>
              <a:r>
                <a:rPr lang="en-NZ" dirty="0" smtClean="0"/>
                <a:t>7. I would imagine that most people would learn to use this system very quickly.</a:t>
              </a:r>
            </a:p>
            <a:p>
              <a:r>
                <a:rPr lang="en-NZ" dirty="0" smtClean="0"/>
                <a:t>8. I found the system very cumbersome to use.</a:t>
              </a:r>
            </a:p>
            <a:p>
              <a:r>
                <a:rPr lang="en-NZ" dirty="0" smtClean="0"/>
                <a:t>9. I felt very confident using the system.</a:t>
              </a:r>
            </a:p>
            <a:p>
              <a:r>
                <a:rPr lang="en-NZ" dirty="0" smtClean="0"/>
                <a:t>10. I needed to learn a lot of things before I could get going with this system.</a:t>
              </a:r>
            </a:p>
            <a:p>
              <a:endParaRPr lang="en-N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Questionnaires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043890" cy="4625609"/>
          </a:xfrm>
        </p:spPr>
        <p:txBody>
          <a:bodyPr>
            <a:normAutofit fontScale="92500" lnSpcReduction="10000"/>
          </a:bodyPr>
          <a:lstStyle/>
          <a:p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What</a:t>
            </a:r>
            <a:r>
              <a:rPr lang="en-NZ" dirty="0" smtClean="0"/>
              <a:t> information will you collect?</a:t>
            </a:r>
          </a:p>
          <a:p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Why</a:t>
            </a:r>
            <a:r>
              <a:rPr lang="en-NZ" dirty="0" smtClean="0"/>
              <a:t>?</a:t>
            </a:r>
          </a:p>
          <a:p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How</a:t>
            </a:r>
            <a:r>
              <a:rPr lang="en-NZ" dirty="0" smtClean="0"/>
              <a:t> will you collect it?</a:t>
            </a:r>
          </a:p>
          <a:p>
            <a:pPr lvl="1"/>
            <a:r>
              <a:rPr lang="en-NZ" dirty="0" smtClean="0"/>
              <a:t>Booleans (agree/disagree, yes/no)</a:t>
            </a:r>
          </a:p>
          <a:p>
            <a:pPr lvl="1"/>
            <a:r>
              <a:rPr lang="en-NZ" dirty="0" err="1" smtClean="0"/>
              <a:t>Likert</a:t>
            </a:r>
            <a:r>
              <a:rPr lang="en-NZ" dirty="0" smtClean="0"/>
              <a:t> scales </a:t>
            </a:r>
            <a:r>
              <a:rPr lang="en-NZ" dirty="0" smtClean="0"/>
              <a:t>(1-4, 1-5</a:t>
            </a:r>
            <a:r>
              <a:rPr lang="en-NZ" dirty="0" smtClean="0"/>
              <a:t>, 1-7)</a:t>
            </a:r>
          </a:p>
          <a:p>
            <a:pPr lvl="1"/>
            <a:r>
              <a:rPr lang="en-NZ" dirty="0" smtClean="0"/>
              <a:t>Free text fields</a:t>
            </a:r>
          </a:p>
          <a:p>
            <a:pPr lvl="2"/>
            <a:r>
              <a:rPr lang="en-NZ" dirty="0" smtClean="0"/>
              <a:t>How do you analyse this?</a:t>
            </a:r>
          </a:p>
          <a:p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When</a:t>
            </a:r>
            <a:r>
              <a:rPr lang="en-NZ" dirty="0" smtClean="0"/>
              <a:t> will you ask for this information?</a:t>
            </a:r>
          </a:p>
          <a:p>
            <a:pPr lvl="1"/>
            <a:r>
              <a:rPr lang="en-NZ" dirty="0" smtClean="0"/>
              <a:t>Before the user starts? Half way through? At the end?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Questionnaires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/>
              <a:t>How will you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deliver</a:t>
            </a:r>
            <a:r>
              <a:rPr lang="en-NZ" dirty="0" smtClean="0"/>
              <a:t> your questionnaire?</a:t>
            </a:r>
          </a:p>
          <a:p>
            <a:pPr lvl="1"/>
            <a:r>
              <a:rPr lang="en-NZ" dirty="0" err="1" smtClean="0"/>
              <a:t>Morae</a:t>
            </a:r>
            <a:r>
              <a:rPr lang="en-NZ" dirty="0" smtClean="0"/>
              <a:t>?</a:t>
            </a:r>
          </a:p>
          <a:p>
            <a:pPr lvl="1"/>
            <a:r>
              <a:rPr lang="en-NZ" dirty="0" smtClean="0"/>
              <a:t>Paper form?</a:t>
            </a:r>
          </a:p>
          <a:p>
            <a:endParaRPr lang="en-NZ" dirty="0" smtClean="0"/>
          </a:p>
          <a:p>
            <a:r>
              <a:rPr lang="en-NZ" dirty="0" smtClean="0"/>
              <a:t>How will the form be designed?</a:t>
            </a:r>
          </a:p>
          <a:p>
            <a:pPr lvl="1"/>
            <a:r>
              <a:rPr lang="en-NZ" dirty="0" smtClean="0"/>
              <a:t>Pilot this as well!</a:t>
            </a:r>
          </a:p>
          <a:p>
            <a:pPr lvl="1"/>
            <a:r>
              <a:rPr lang="en-NZ" dirty="0" smtClean="0"/>
              <a:t>Don’t want to confuse the participant.</a:t>
            </a:r>
          </a:p>
          <a:p>
            <a:pPr lvl="1"/>
            <a:r>
              <a:rPr lang="en-NZ" dirty="0" smtClean="0"/>
              <a:t>Be careful with scales.</a:t>
            </a:r>
          </a:p>
          <a:p>
            <a:pPr lvl="1"/>
            <a:r>
              <a:rPr lang="en-NZ" dirty="0" smtClean="0"/>
              <a:t>Probably needs to be in the ethics application too.</a:t>
            </a:r>
          </a:p>
          <a:p>
            <a:pPr lvl="1"/>
            <a:r>
              <a:rPr lang="en-NZ" dirty="0" smtClean="0"/>
              <a:t>Use question IDs if you have lots of participants.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Questionnaires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How will you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code</a:t>
            </a:r>
            <a:r>
              <a:rPr lang="en-NZ" dirty="0" smtClean="0"/>
              <a:t> the information?</a:t>
            </a:r>
          </a:p>
          <a:p>
            <a:pPr lvl="1"/>
            <a:r>
              <a:rPr lang="en-NZ" dirty="0" err="1" smtClean="0"/>
              <a:t>Morae</a:t>
            </a:r>
            <a:r>
              <a:rPr lang="en-NZ" dirty="0" smtClean="0"/>
              <a:t>: you don’t need to.</a:t>
            </a:r>
          </a:p>
          <a:p>
            <a:pPr lvl="1"/>
            <a:r>
              <a:rPr lang="en-NZ" dirty="0" smtClean="0"/>
              <a:t>Paper form: type in all the data?</a:t>
            </a:r>
          </a:p>
          <a:p>
            <a:endParaRPr lang="en-NZ" dirty="0" smtClean="0"/>
          </a:p>
          <a:p>
            <a:r>
              <a:rPr lang="en-NZ" dirty="0" smtClean="0"/>
              <a:t>How will you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analyse</a:t>
            </a:r>
            <a:r>
              <a:rPr lang="en-NZ" dirty="0" smtClean="0"/>
              <a:t>?</a:t>
            </a:r>
          </a:p>
          <a:p>
            <a:pPr lvl="1"/>
            <a:r>
              <a:rPr lang="en-NZ" dirty="0" smtClean="0"/>
              <a:t>Which statistics will you calculate?</a:t>
            </a:r>
          </a:p>
          <a:p>
            <a:pPr lvl="1"/>
            <a:r>
              <a:rPr lang="en-NZ" dirty="0" smtClean="0"/>
              <a:t>What effects do you expect?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Getting Participants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Work out the type and number of participants you need.</a:t>
            </a:r>
          </a:p>
          <a:p>
            <a:pPr lvl="1"/>
            <a:r>
              <a:rPr lang="en-NZ" b="1" dirty="0" smtClean="0"/>
              <a:t>Usability studies: </a:t>
            </a:r>
            <a:r>
              <a:rPr lang="en-NZ" dirty="0" smtClean="0"/>
              <a:t>depends!</a:t>
            </a:r>
            <a:r>
              <a:rPr lang="en-NZ" sz="2000" dirty="0" smtClean="0"/>
              <a:t> </a:t>
            </a:r>
            <a:endParaRPr lang="en-NZ" sz="2000" dirty="0" smtClean="0"/>
          </a:p>
          <a:p>
            <a:pPr lvl="2"/>
            <a:r>
              <a:rPr lang="en-NZ" sz="1600" dirty="0" smtClean="0"/>
              <a:t>4 x 2 </a:t>
            </a:r>
            <a:r>
              <a:rPr lang="en-NZ" sz="1600" dirty="0" smtClean="0"/>
              <a:t>is a </a:t>
            </a:r>
            <a:r>
              <a:rPr lang="en-NZ" sz="1600" dirty="0" smtClean="0"/>
              <a:t>good</a:t>
            </a:r>
          </a:p>
          <a:p>
            <a:pPr lvl="2"/>
            <a:r>
              <a:rPr lang="en-NZ" sz="1600" dirty="0" smtClean="0"/>
              <a:t>Do 4, analyse problems and correct most frequent problems</a:t>
            </a:r>
          </a:p>
          <a:p>
            <a:pPr lvl="2"/>
            <a:r>
              <a:rPr lang="en-NZ" sz="1600" dirty="0" smtClean="0"/>
              <a:t>Do another 4 – correct any further major problems.</a:t>
            </a:r>
            <a:endParaRPr lang="en-NZ" dirty="0" smtClean="0"/>
          </a:p>
          <a:p>
            <a:pPr lvl="1"/>
            <a:r>
              <a:rPr lang="en-NZ" b="1" dirty="0" smtClean="0"/>
              <a:t>Comparative </a:t>
            </a:r>
            <a:r>
              <a:rPr lang="en-NZ" b="1" dirty="0" smtClean="0"/>
              <a:t>studies: </a:t>
            </a:r>
            <a:r>
              <a:rPr lang="en-NZ" dirty="0" smtClean="0"/>
              <a:t>need to have enough for each permutation of task and system.</a:t>
            </a:r>
            <a:endParaRPr lang="en-NZ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85852" y="4929198"/>
          <a:ext cx="6948000" cy="1472184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1389600"/>
                <a:gridCol w="1389600"/>
                <a:gridCol w="1389600"/>
                <a:gridCol w="1389600"/>
                <a:gridCol w="1389600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 smtClean="0">
                          <a:latin typeface="Calibri"/>
                          <a:ea typeface="Calibri"/>
                          <a:cs typeface="Times New Roman"/>
                        </a:rPr>
                        <a:t>Condition</a:t>
                      </a:r>
                      <a:endParaRPr lang="en-NZ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 smtClean="0">
                          <a:latin typeface="Calibri"/>
                          <a:ea typeface="Calibri"/>
                          <a:cs typeface="Times New Roman"/>
                        </a:rPr>
                        <a:t>Task 1</a:t>
                      </a:r>
                      <a:endParaRPr lang="en-NZ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N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 smtClean="0">
                          <a:latin typeface="Calibri"/>
                          <a:ea typeface="Calibri"/>
                          <a:cs typeface="Times New Roman"/>
                        </a:rPr>
                        <a:t>Task 2</a:t>
                      </a:r>
                      <a:endParaRPr lang="en-NZ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N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NZ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 dirty="0" smtClean="0"/>
                        <a:t>Task</a:t>
                      </a:r>
                      <a:endParaRPr lang="en-NZ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 dirty="0" smtClean="0"/>
                        <a:t>Application</a:t>
                      </a:r>
                      <a:endParaRPr lang="en-NZ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 dirty="0" smtClean="0"/>
                        <a:t>Task</a:t>
                      </a:r>
                      <a:endParaRPr lang="en-NZ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 dirty="0" smtClean="0"/>
                        <a:t>Application</a:t>
                      </a:r>
                      <a:endParaRPr lang="en-NZ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1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Animals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Sketch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Household Items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Widget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/>
                        <a:t>2</a:t>
                      </a:r>
                      <a:endParaRPr lang="en-NZ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Household Items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Sketch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Animals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Widget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3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Animals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Widget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Household Items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Sketch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/>
                        <a:t>4</a:t>
                      </a:r>
                      <a:endParaRPr lang="en-NZ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/>
                        <a:t>Household Items</a:t>
                      </a:r>
                      <a:endParaRPr lang="en-NZ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Widget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/>
                        <a:t>Animals</a:t>
                      </a:r>
                      <a:endParaRPr lang="en-NZ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/>
                        <a:t>Sketch</a:t>
                      </a:r>
                      <a:endParaRPr lang="en-NZ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Today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/>
              <a:t>Planning the study</a:t>
            </a:r>
          </a:p>
          <a:p>
            <a:pPr lvl="1"/>
            <a:r>
              <a:rPr lang="en-NZ" dirty="0" smtClean="0"/>
              <a:t>Task design</a:t>
            </a:r>
          </a:p>
          <a:p>
            <a:pPr lvl="1"/>
            <a:r>
              <a:rPr lang="en-NZ" dirty="0" smtClean="0"/>
              <a:t>Bias</a:t>
            </a:r>
          </a:p>
          <a:p>
            <a:pPr lvl="1"/>
            <a:r>
              <a:rPr lang="en-NZ" dirty="0" smtClean="0"/>
              <a:t>Questionnaires</a:t>
            </a:r>
          </a:p>
          <a:p>
            <a:pPr lvl="1"/>
            <a:r>
              <a:rPr lang="en-NZ" dirty="0" smtClean="0"/>
              <a:t>Recruiting participants</a:t>
            </a:r>
          </a:p>
          <a:p>
            <a:r>
              <a:rPr lang="en-NZ" dirty="0" smtClean="0"/>
              <a:t>Piloting</a:t>
            </a:r>
          </a:p>
          <a:p>
            <a:r>
              <a:rPr lang="en-NZ" dirty="0" smtClean="0"/>
              <a:t>Performing the study</a:t>
            </a:r>
          </a:p>
          <a:p>
            <a:r>
              <a:rPr lang="en-NZ" dirty="0" smtClean="0"/>
              <a:t>Collecting and analysing results</a:t>
            </a:r>
          </a:p>
          <a:p>
            <a:pPr lvl="1"/>
            <a:r>
              <a:rPr lang="en-NZ" dirty="0" smtClean="0"/>
              <a:t>Statistical analysis</a:t>
            </a:r>
          </a:p>
          <a:p>
            <a:r>
              <a:rPr lang="en-NZ" dirty="0" smtClean="0"/>
              <a:t>Reporting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Getting Participants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How will you find participants?</a:t>
            </a:r>
          </a:p>
          <a:p>
            <a:pPr lvl="1"/>
            <a:r>
              <a:rPr lang="en-NZ" dirty="0" smtClean="0"/>
              <a:t>This will be important for the ethics application too.</a:t>
            </a:r>
          </a:p>
          <a:p>
            <a:pPr lvl="1"/>
            <a:r>
              <a:rPr lang="en-NZ" dirty="0" smtClean="0"/>
              <a:t>Where will you advertise?</a:t>
            </a:r>
          </a:p>
          <a:p>
            <a:pPr lvl="1"/>
            <a:r>
              <a:rPr lang="en-NZ" dirty="0" smtClean="0"/>
              <a:t>Who are you looking for?</a:t>
            </a:r>
          </a:p>
          <a:p>
            <a:pPr lvl="1"/>
            <a:r>
              <a:rPr lang="en-NZ" dirty="0" smtClean="0"/>
              <a:t>Does age/background/gender/experience matter?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Piloting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This is more important than you think.</a:t>
            </a:r>
          </a:p>
          <a:p>
            <a:r>
              <a:rPr lang="en-NZ" dirty="0" smtClean="0"/>
              <a:t>In a crunch, just pilot with one participant. If possible, do 2-3 pilot studies.</a:t>
            </a:r>
          </a:p>
          <a:p>
            <a:r>
              <a:rPr lang="en-NZ" dirty="0" smtClean="0"/>
              <a:t>Make </a:t>
            </a:r>
            <a:r>
              <a:rPr lang="en-NZ" dirty="0" smtClean="0"/>
              <a:t>software and study design changes as you </a:t>
            </a:r>
            <a:r>
              <a:rPr lang="en-NZ" dirty="0" smtClean="0"/>
              <a:t>need to.</a:t>
            </a:r>
          </a:p>
          <a:p>
            <a:pPr lvl="1"/>
            <a:r>
              <a:rPr lang="en-NZ" dirty="0" smtClean="0"/>
              <a:t>Try to get most of these done before the study begins.</a:t>
            </a:r>
          </a:p>
          <a:p>
            <a:pPr lvl="1"/>
            <a:r>
              <a:rPr lang="en-NZ" dirty="0" smtClean="0"/>
              <a:t>You can sometimes make changes during a study too, but check with your supervisor.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Performing the Study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5043494" cy="4625609"/>
          </a:xfrm>
        </p:spPr>
        <p:txBody>
          <a:bodyPr>
            <a:normAutofit lnSpcReduction="10000"/>
          </a:bodyPr>
          <a:lstStyle/>
          <a:p>
            <a:r>
              <a:rPr lang="en-NZ" dirty="0" smtClean="0"/>
              <a:t>Perform the study with the participants.</a:t>
            </a:r>
          </a:p>
          <a:p>
            <a:pPr lvl="1"/>
            <a:r>
              <a:rPr lang="en-NZ" dirty="0" smtClean="0"/>
              <a:t>Follow the plan – keep things as consistent as possible.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 is extremely important for comparative studies.</a:t>
            </a:r>
          </a:p>
          <a:p>
            <a:endParaRPr lang="en-NZ" dirty="0" smtClean="0"/>
          </a:p>
          <a:p>
            <a:r>
              <a:rPr lang="en-NZ" dirty="0" smtClean="0"/>
              <a:t>Have a checklist of things to do.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5286380" y="1571612"/>
            <a:ext cx="3714776" cy="5143536"/>
            <a:chOff x="5286380" y="1571612"/>
            <a:chExt cx="3714776" cy="5143536"/>
          </a:xfrm>
        </p:grpSpPr>
        <p:sp>
          <p:nvSpPr>
            <p:cNvPr id="4" name="Rectangle 3"/>
            <p:cNvSpPr/>
            <p:nvPr/>
          </p:nvSpPr>
          <p:spPr>
            <a:xfrm>
              <a:off x="5286380" y="1571612"/>
              <a:ext cx="3714776" cy="514353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5429256" y="1736346"/>
              <a:ext cx="2945454" cy="461665"/>
              <a:chOff x="5572132" y="2000240"/>
              <a:chExt cx="2945454" cy="461665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5572132" y="2071678"/>
                <a:ext cx="285752" cy="285752"/>
              </a:xfrm>
              <a:prstGeom prst="rect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5857884" y="2000240"/>
                <a:ext cx="26597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NZ" sz="2400" dirty="0" smtClean="0"/>
                  <a:t>Greet and welcome</a:t>
                </a:r>
                <a:endParaRPr lang="en-NZ" sz="2400" dirty="0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5429256" y="2230313"/>
              <a:ext cx="892008" cy="461665"/>
              <a:chOff x="5572132" y="2000240"/>
              <a:chExt cx="892008" cy="46166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5572132" y="2071678"/>
                <a:ext cx="285752" cy="285752"/>
              </a:xfrm>
              <a:prstGeom prst="rect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857884" y="2000240"/>
                <a:ext cx="606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NZ" sz="2400" dirty="0" smtClean="0"/>
                  <a:t>PIS</a:t>
                </a:r>
                <a:endParaRPr lang="en-NZ" sz="2400" dirty="0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5429256" y="2724280"/>
              <a:ext cx="1423371" cy="461665"/>
              <a:chOff x="5572132" y="2000240"/>
              <a:chExt cx="1423371" cy="461665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5572132" y="2071678"/>
                <a:ext cx="285752" cy="285752"/>
              </a:xfrm>
              <a:prstGeom prst="rect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857884" y="2000240"/>
                <a:ext cx="11376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NZ" sz="2400" dirty="0" smtClean="0"/>
                  <a:t>Sign CF</a:t>
                </a:r>
                <a:endParaRPr lang="en-NZ" sz="2400" dirty="0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5429256" y="3218247"/>
              <a:ext cx="2100351" cy="461665"/>
              <a:chOff x="5572132" y="2000240"/>
              <a:chExt cx="2100351" cy="461665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5572132" y="2071678"/>
                <a:ext cx="285752" cy="285752"/>
              </a:xfrm>
              <a:prstGeom prst="rect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857884" y="2000240"/>
                <a:ext cx="18145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NZ" sz="2400" dirty="0" smtClean="0"/>
                  <a:t>Training task</a:t>
                </a:r>
                <a:endParaRPr lang="en-NZ" sz="2400" dirty="0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5429256" y="3712214"/>
              <a:ext cx="3306131" cy="461665"/>
              <a:chOff x="5572132" y="2000240"/>
              <a:chExt cx="3306131" cy="46166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5572132" y="2071678"/>
                <a:ext cx="285752" cy="285752"/>
              </a:xfrm>
              <a:prstGeom prst="rect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5857884" y="2000240"/>
                <a:ext cx="302037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NZ" sz="2400" dirty="0" smtClean="0"/>
                  <a:t>Pre-test questionnaire</a:t>
                </a:r>
                <a:endParaRPr lang="en-NZ" sz="2400" dirty="0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5429256" y="4206181"/>
              <a:ext cx="1242937" cy="461665"/>
              <a:chOff x="5572132" y="2000240"/>
              <a:chExt cx="1242937" cy="461665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5572132" y="2071678"/>
                <a:ext cx="285752" cy="285752"/>
              </a:xfrm>
              <a:prstGeom prst="rect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857884" y="2000240"/>
                <a:ext cx="9571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NZ" sz="2400" dirty="0" smtClean="0"/>
                  <a:t>Task 1</a:t>
                </a:r>
                <a:endParaRPr lang="en-NZ" sz="2400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5429256" y="4700148"/>
              <a:ext cx="3470535" cy="461665"/>
              <a:chOff x="5572132" y="2000240"/>
              <a:chExt cx="3470535" cy="461665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5572132" y="2071678"/>
                <a:ext cx="285752" cy="285752"/>
              </a:xfrm>
              <a:prstGeom prst="rect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857884" y="2000240"/>
                <a:ext cx="318478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NZ" sz="2400" dirty="0" smtClean="0"/>
                  <a:t>Post-task questionnaire</a:t>
                </a:r>
                <a:endParaRPr lang="en-NZ" sz="2400" dirty="0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5429256" y="5688082"/>
              <a:ext cx="3432063" cy="461665"/>
              <a:chOff x="5572132" y="2000240"/>
              <a:chExt cx="3432063" cy="461665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5572132" y="2071678"/>
                <a:ext cx="285752" cy="285752"/>
              </a:xfrm>
              <a:prstGeom prst="rect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857884" y="2000240"/>
                <a:ext cx="31463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NZ" sz="2400" dirty="0" smtClean="0"/>
                  <a:t>Post-test questionnaire</a:t>
                </a:r>
                <a:endParaRPr lang="en-NZ" sz="2400" dirty="0"/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5429256" y="5194115"/>
              <a:ext cx="1262173" cy="461665"/>
              <a:chOff x="5572132" y="2000240"/>
              <a:chExt cx="1262173" cy="461665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5572132" y="2071678"/>
                <a:ext cx="285752" cy="285752"/>
              </a:xfrm>
              <a:prstGeom prst="rect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857884" y="2000240"/>
                <a:ext cx="9764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NZ" sz="2400" dirty="0" smtClean="0"/>
                  <a:t>Task 2</a:t>
                </a:r>
                <a:endParaRPr lang="en-NZ" sz="2400" dirty="0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5429256" y="6182045"/>
              <a:ext cx="2559131" cy="461665"/>
              <a:chOff x="5572132" y="2000240"/>
              <a:chExt cx="2559131" cy="461665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5572132" y="2071678"/>
                <a:ext cx="285752" cy="285752"/>
              </a:xfrm>
              <a:prstGeom prst="rect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5857884" y="2000240"/>
                <a:ext cx="227337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NZ" sz="2400" dirty="0" smtClean="0"/>
                  <a:t>Thank and finish</a:t>
                </a:r>
                <a:endParaRPr lang="en-NZ" sz="2400" dirty="0"/>
              </a:p>
            </p:txBody>
          </p:sp>
        </p:grpSp>
      </p:grpSp>
      <p:sp>
        <p:nvSpPr>
          <p:cNvPr id="40" name="TextBox 39"/>
          <p:cNvSpPr txBox="1"/>
          <p:nvPr/>
        </p:nvSpPr>
        <p:spPr>
          <a:xfrm>
            <a:off x="5357818" y="171448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 smtClean="0">
                <a:solidFill>
                  <a:schemeClr val="accent6"/>
                </a:solidFill>
                <a:sym typeface="Wingdings"/>
              </a:rPr>
              <a:t></a:t>
            </a:r>
            <a:endParaRPr lang="en-NZ" sz="2800" dirty="0">
              <a:solidFill>
                <a:schemeClr val="accent6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357818" y="221455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 smtClean="0">
                <a:solidFill>
                  <a:schemeClr val="accent6"/>
                </a:solidFill>
                <a:sym typeface="Wingdings"/>
              </a:rPr>
              <a:t></a:t>
            </a:r>
            <a:endParaRPr lang="en-NZ" sz="2800" dirty="0">
              <a:solidFill>
                <a:schemeClr val="accent6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57818" y="271462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 smtClean="0">
                <a:solidFill>
                  <a:schemeClr val="accent6"/>
                </a:solidFill>
                <a:sym typeface="Wingdings"/>
              </a:rPr>
              <a:t></a:t>
            </a:r>
            <a:endParaRPr lang="en-NZ" sz="2800" dirty="0">
              <a:solidFill>
                <a:schemeClr val="accent6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57818" y="321468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 smtClean="0">
                <a:solidFill>
                  <a:schemeClr val="accent6"/>
                </a:solidFill>
                <a:sym typeface="Wingdings"/>
              </a:rPr>
              <a:t></a:t>
            </a:r>
            <a:endParaRPr lang="en-NZ" sz="2800" dirty="0">
              <a:solidFill>
                <a:schemeClr val="accent6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57818" y="371475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 smtClean="0">
                <a:solidFill>
                  <a:schemeClr val="accent6"/>
                </a:solidFill>
                <a:sym typeface="Wingdings"/>
              </a:rPr>
              <a:t></a:t>
            </a:r>
            <a:endParaRPr lang="en-NZ" sz="2800" dirty="0">
              <a:solidFill>
                <a:schemeClr val="accent6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357818" y="419166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 smtClean="0">
                <a:solidFill>
                  <a:schemeClr val="accent6"/>
                </a:solidFill>
                <a:sym typeface="Wingdings"/>
              </a:rPr>
              <a:t></a:t>
            </a:r>
            <a:endParaRPr lang="en-NZ" sz="2800" dirty="0">
              <a:solidFill>
                <a:schemeClr val="accent6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357818" y="471488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 smtClean="0">
                <a:solidFill>
                  <a:schemeClr val="accent6"/>
                </a:solidFill>
                <a:sym typeface="Wingdings"/>
              </a:rPr>
              <a:t></a:t>
            </a:r>
            <a:endParaRPr lang="en-NZ" sz="2800" dirty="0">
              <a:solidFill>
                <a:schemeClr val="accent6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357818" y="569186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 smtClean="0">
                <a:solidFill>
                  <a:schemeClr val="accent6"/>
                </a:solidFill>
                <a:sym typeface="Wingdings"/>
              </a:rPr>
              <a:t></a:t>
            </a:r>
            <a:endParaRPr lang="en-NZ" sz="2800" dirty="0">
              <a:solidFill>
                <a:schemeClr val="accent6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357818" y="619192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 smtClean="0">
                <a:solidFill>
                  <a:schemeClr val="accent6"/>
                </a:solidFill>
                <a:sym typeface="Wingdings"/>
              </a:rPr>
              <a:t></a:t>
            </a:r>
            <a:endParaRPr lang="en-NZ" sz="2800" dirty="0">
              <a:solidFill>
                <a:schemeClr val="accent6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357818" y="519179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 smtClean="0">
                <a:solidFill>
                  <a:schemeClr val="accent6"/>
                </a:solidFill>
                <a:sym typeface="Wingdings"/>
              </a:rPr>
              <a:t></a:t>
            </a:r>
            <a:endParaRPr lang="en-NZ" sz="28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6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4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6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Collecting and Analysing Results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Once you studies are finished, collect up your information.</a:t>
            </a:r>
          </a:p>
          <a:p>
            <a:pPr lvl="1"/>
            <a:r>
              <a:rPr lang="en-NZ" dirty="0" smtClean="0"/>
              <a:t>If you’re doing a study which involves time coding, use a program like </a:t>
            </a:r>
            <a:r>
              <a:rPr lang="en-NZ" dirty="0" err="1" smtClean="0"/>
              <a:t>Morae</a:t>
            </a:r>
            <a:r>
              <a:rPr lang="en-NZ" dirty="0" smtClean="0"/>
              <a:t> to flag the time indexes for each task – this helps a lot.</a:t>
            </a:r>
          </a:p>
          <a:p>
            <a:pPr lvl="1"/>
            <a:r>
              <a:rPr lang="en-NZ" dirty="0" smtClean="0"/>
              <a:t>Make sure you’ve defined this well so you are keeping your coding consistent.</a:t>
            </a:r>
          </a:p>
          <a:p>
            <a:pPr lvl="1"/>
            <a:endParaRPr lang="en-NZ" dirty="0" smtClean="0"/>
          </a:p>
          <a:p>
            <a:r>
              <a:rPr lang="en-NZ" dirty="0" smtClean="0"/>
              <a:t>Then you can analyse these results.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361" y="0"/>
            <a:ext cx="894127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1361" y="0"/>
            <a:ext cx="894127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A Note on usability testing research projects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NZ" dirty="0" smtClean="0"/>
              <a:t>Research tools are usually pushing the boundaries of know interaction – and the software is often buggy</a:t>
            </a:r>
          </a:p>
          <a:p>
            <a:r>
              <a:rPr lang="en-NZ" dirty="0" smtClean="0"/>
              <a:t>A methodology I </a:t>
            </a:r>
            <a:r>
              <a:rPr lang="en-NZ" dirty="0" smtClean="0"/>
              <a:t>suggest is </a:t>
            </a:r>
            <a:endParaRPr lang="en-NZ" dirty="0" smtClean="0"/>
          </a:p>
          <a:p>
            <a:pPr lvl="1"/>
            <a:r>
              <a:rPr lang="en-NZ" dirty="0" smtClean="0"/>
              <a:t>If the pilot study revels major flaws fix them immediately </a:t>
            </a:r>
          </a:p>
          <a:p>
            <a:pPr lvl="1"/>
            <a:r>
              <a:rPr lang="en-NZ" dirty="0" smtClean="0"/>
              <a:t>User test with 4+ participants (max 8, but stop earlier if no new major issues show up with last two participants)</a:t>
            </a:r>
          </a:p>
          <a:p>
            <a:pPr lvl="1"/>
            <a:r>
              <a:rPr lang="en-NZ" dirty="0" smtClean="0"/>
              <a:t>Analyse errors and results</a:t>
            </a:r>
          </a:p>
          <a:p>
            <a:pPr lvl="1"/>
            <a:r>
              <a:rPr lang="en-NZ" dirty="0" smtClean="0"/>
              <a:t>Fix all major errors</a:t>
            </a:r>
          </a:p>
          <a:p>
            <a:pPr lvl="1"/>
            <a:r>
              <a:rPr lang="en-NZ" dirty="0" smtClean="0"/>
              <a:t>User test again (using the same tasks, etc) with another 4-6 participants </a:t>
            </a:r>
            <a:endParaRPr lang="en-N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39552" y="1196752"/>
            <a:ext cx="8064896" cy="5400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 example (Euler diagram tool)</a:t>
            </a:r>
            <a:endParaRPr lang="en-NZ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3564" y="1340771"/>
          <a:ext cx="7776866" cy="4896543"/>
        </p:xfrm>
        <a:graphic>
          <a:graphicData uri="http://schemas.openxmlformats.org/drawingml/2006/table">
            <a:tbl>
              <a:tblPr/>
              <a:tblGrid>
                <a:gridCol w="3596651"/>
                <a:gridCol w="309646"/>
                <a:gridCol w="345374"/>
                <a:gridCol w="273917"/>
                <a:gridCol w="273917"/>
                <a:gridCol w="273917"/>
                <a:gridCol w="273917"/>
                <a:gridCol w="273917"/>
                <a:gridCol w="273917"/>
                <a:gridCol w="571653"/>
                <a:gridCol w="262008"/>
                <a:gridCol w="262008"/>
                <a:gridCol w="262008"/>
                <a:gridCol w="262008"/>
                <a:gridCol w="262008"/>
              </a:tblGrid>
              <a:tr h="485243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Problems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vert="vert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01</a:t>
                      </a:r>
                    </a:p>
                  </a:txBody>
                  <a:tcPr marL="0" marR="0" marT="0" marB="0" vert="ver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02</a:t>
                      </a:r>
                    </a:p>
                  </a:txBody>
                  <a:tcPr marL="0" marR="0" marT="0" marB="0" vert="ver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03</a:t>
                      </a:r>
                    </a:p>
                  </a:txBody>
                  <a:tcPr marL="0" marR="0" marT="0" marB="0" vert="ver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04</a:t>
                      </a:r>
                    </a:p>
                  </a:txBody>
                  <a:tcPr marL="0" marR="0" marT="0" marB="0" vert="ver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05</a:t>
                      </a:r>
                    </a:p>
                  </a:txBody>
                  <a:tcPr marL="0" marR="0" marT="0" marB="0" vert="ver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06</a:t>
                      </a:r>
                    </a:p>
                  </a:txBody>
                  <a:tcPr marL="0" marR="0" marT="0" marB="0" vert="ver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07</a:t>
                      </a:r>
                    </a:p>
                  </a:txBody>
                  <a:tcPr marL="0" marR="0" marT="0" marB="0" vert="vert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6">
                  <a:txBody>
                    <a:bodyPr/>
                    <a:lstStyle/>
                    <a:p>
                      <a:pPr algn="ctr" fontAlgn="ctr"/>
                      <a:r>
                        <a:rPr lang="en-N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fix issues and bugs</a:t>
                      </a:r>
                    </a:p>
                  </a:txBody>
                  <a:tcPr marL="0" marR="0" marT="0" marB="0" vert="vert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08</a:t>
                      </a:r>
                    </a:p>
                  </a:txBody>
                  <a:tcPr marL="0" marR="0" marT="0" marB="0" vert="vert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09</a:t>
                      </a:r>
                    </a:p>
                  </a:txBody>
                  <a:tcPr marL="0" marR="0" marT="0" marB="0" vert="vert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10</a:t>
                      </a:r>
                    </a:p>
                  </a:txBody>
                  <a:tcPr marL="0" marR="0" marT="0" marB="0" vert="vert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11</a:t>
                      </a:r>
                    </a:p>
                  </a:txBody>
                  <a:tcPr marL="0" marR="0" marT="0" marB="0" vert="vert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12</a:t>
                      </a:r>
                    </a:p>
                  </a:txBody>
                  <a:tcPr marL="0" marR="0" marT="0" marB="0" vert="vert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Formal: Try to add/edit letters after creating a shape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Formal: Try to drag enlarge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Formal: Try to delete shapes in select mode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Formal: Try to draw a shape instead of a single-click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Formal: Expect to stretch circles in 4 directions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Formal: Look for a way to cancel a shape when creating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Formal: Try to sketch a letter in 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Formal: Click on the top left corner for rotation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Formal: Hard to handle the angle of rotation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Sketch: Drag move before selecting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Both: Try to move the letters seperately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Both: Expect the position of pencil button to be the first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Both: The purposes of buttons are not clear enough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Both: Expect the default mode to be pencil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Both: Ask for built-in samples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Both: Indicator of processing is required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Both: The default distance between shape and label is too short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Both: Try to delete a shape by clicking on the area not the edge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Both: The instruction of "new graph" button is too long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Bugs: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Both: Unrecognised stroke doesnot work with undo/redo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Sketch: Error message when switching selection between shapes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Both: "File is protected" error message when saving a file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52"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Both: Duplicate letter are not properly handled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Survey results</a:t>
            </a:r>
            <a:endParaRPr lang="en-NZ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530" y="1196768"/>
          <a:ext cx="8496941" cy="5400597"/>
        </p:xfrm>
        <a:graphic>
          <a:graphicData uri="http://schemas.openxmlformats.org/drawingml/2006/table">
            <a:tbl>
              <a:tblPr/>
              <a:tblGrid>
                <a:gridCol w="1581299"/>
                <a:gridCol w="463746"/>
                <a:gridCol w="463746"/>
                <a:gridCol w="463746"/>
                <a:gridCol w="463746"/>
                <a:gridCol w="463746"/>
                <a:gridCol w="463746"/>
                <a:gridCol w="463746"/>
                <a:gridCol w="202730"/>
                <a:gridCol w="466280"/>
                <a:gridCol w="466280"/>
                <a:gridCol w="466280"/>
                <a:gridCol w="466280"/>
                <a:gridCol w="466280"/>
                <a:gridCol w="202730"/>
                <a:gridCol w="466280"/>
                <a:gridCol w="466280"/>
              </a:tblGrid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Questionnaire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5: Strongly Agee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3: Neutral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1: Strongly Disagree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Information: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Gender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4813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Maojr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Business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Infosys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Infosys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Management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Commerce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Public Health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224813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Computer tools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1/week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 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&gt; 2/week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Sketching tools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1/week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&lt;1/month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224813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Tablet PC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Couple of times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Couple of times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Occasionally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Occasionally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Couple of times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Understand the tasks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 to find buttons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 to create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 to 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Overall easy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Understand the tasks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 to find buttons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 to create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 to 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Overall easy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Switching: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Understand the tasks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 to find buttons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 to create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 to edit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Overall easy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General: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Satisfied with amount of time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Satisfied with ease of completing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Conversion of shape is accurate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Conversion of text is accurate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Would like to use again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Preferred interface (drawing)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Either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Either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Either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Preferred interface (editing)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Either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Either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Either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Either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Either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734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Preferred interface (visualizing)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Either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Either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Sketch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Either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6" name="Oval Callout 5"/>
          <p:cNvSpPr/>
          <p:nvPr/>
        </p:nvSpPr>
        <p:spPr>
          <a:xfrm>
            <a:off x="1187624" y="980728"/>
            <a:ext cx="2016224" cy="1512168"/>
          </a:xfrm>
          <a:prstGeom prst="wedgeEllipseCallout">
            <a:avLst>
              <a:gd name="adj1" fmla="val 15911"/>
              <a:gd name="adj2" fmla="val 9189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Mixed satisfaction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6516216" y="836712"/>
            <a:ext cx="2016224" cy="1512168"/>
          </a:xfrm>
          <a:prstGeom prst="wedgeEllipseCallout">
            <a:avLst>
              <a:gd name="adj1" fmla="val -54637"/>
              <a:gd name="adj2" fmla="val 9861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Much higher results</a:t>
            </a:r>
            <a:endParaRPr lang="en-NZ" dirty="0">
              <a:solidFill>
                <a:schemeClr val="tx1"/>
              </a:solidFill>
            </a:endParaRPr>
          </a:p>
        </p:txBody>
      </p:sp>
      <p:pic>
        <p:nvPicPr>
          <p:cNvPr id="839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212976"/>
            <a:ext cx="2081957" cy="1350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1" y="3140968"/>
            <a:ext cx="2134545" cy="1388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Statistical Analysis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Simple means, medians, standard deviations, etc, are not usually sufficient – especially for comparative studies.</a:t>
            </a:r>
          </a:p>
          <a:p>
            <a:r>
              <a:rPr lang="en-NZ" dirty="0" smtClean="0"/>
              <a:t>Need to know some basic statistical concepts:</a:t>
            </a:r>
          </a:p>
          <a:p>
            <a:pPr lvl="1"/>
            <a:r>
              <a:rPr lang="en-NZ" dirty="0" smtClean="0"/>
              <a:t>Statistical significance: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probability that a given result is due to a real effect and not ‘noise’ in the data.</a:t>
            </a:r>
          </a:p>
          <a:p>
            <a:pPr lvl="1"/>
            <a:r>
              <a:rPr lang="en-NZ" dirty="0" smtClean="0"/>
              <a:t>Alpha (</a:t>
            </a:r>
            <a:r>
              <a:rPr lang="el-GR" dirty="0" smtClean="0">
                <a:latin typeface="Calibri"/>
                <a:cs typeface="Calibri"/>
              </a:rPr>
              <a:t>α</a:t>
            </a:r>
            <a:r>
              <a:rPr lang="en-NZ" dirty="0" smtClean="0">
                <a:latin typeface="Calibri"/>
                <a:cs typeface="Calibri"/>
              </a:rPr>
              <a:t>) </a:t>
            </a:r>
            <a:r>
              <a:rPr lang="en-NZ" dirty="0" smtClean="0"/>
              <a:t>level: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cut-off significance level you are prepared to accept as ‘real’ (usually 0.05).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Statistical Analysis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There are many different types of tests.</a:t>
            </a:r>
          </a:p>
          <a:p>
            <a:pPr lvl="1"/>
            <a:r>
              <a:rPr lang="en-NZ" dirty="0" smtClean="0"/>
              <a:t>t-test: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describes the significance of the difference between two means.</a:t>
            </a:r>
          </a:p>
          <a:p>
            <a:pPr lvl="1"/>
            <a:r>
              <a:rPr lang="en-NZ" dirty="0" smtClean="0"/>
              <a:t>ANOVA (analysis of variance):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describes the significance of any differences between several means.</a:t>
            </a:r>
          </a:p>
          <a:p>
            <a:pPr lvl="1"/>
            <a:r>
              <a:rPr lang="en-NZ" dirty="0" smtClean="0"/>
              <a:t>Chi square:</a:t>
            </a:r>
            <a:r>
              <a:rPr lang="en-NZ" dirty="0" smtClean="0">
                <a:solidFill>
                  <a:schemeClr val="accent6"/>
                </a:solidFill>
              </a:rPr>
              <a:t>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describes the significance of the difference between categorical variables.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Usability Studies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Evaluating a single piece of software in isolation.</a:t>
            </a:r>
          </a:p>
          <a:p>
            <a:r>
              <a:rPr lang="en-NZ" dirty="0" smtClean="0"/>
              <a:t>Usually you ask users to complete specific tasks.</a:t>
            </a:r>
          </a:p>
          <a:p>
            <a:r>
              <a:rPr lang="en-NZ" dirty="0" smtClean="0"/>
              <a:t>You can then calculate metrics like:</a:t>
            </a:r>
          </a:p>
          <a:p>
            <a:pPr lvl="1"/>
            <a:r>
              <a:rPr lang="en-NZ" dirty="0" smtClean="0"/>
              <a:t>Time</a:t>
            </a:r>
          </a:p>
          <a:p>
            <a:pPr lvl="1"/>
            <a:r>
              <a:rPr lang="en-NZ" dirty="0" smtClean="0"/>
              <a:t>Success rate</a:t>
            </a:r>
          </a:p>
          <a:p>
            <a:pPr lvl="1"/>
            <a:r>
              <a:rPr lang="en-NZ" dirty="0" smtClean="0"/>
              <a:t>Number of attempts needed to succeed</a:t>
            </a:r>
          </a:p>
          <a:p>
            <a:pPr lvl="1"/>
            <a:r>
              <a:rPr lang="en-NZ" dirty="0" err="1" smtClean="0"/>
              <a:t>Enjoyability</a:t>
            </a:r>
            <a:endParaRPr lang="en-NZ" dirty="0" smtClean="0"/>
          </a:p>
          <a:p>
            <a:r>
              <a:rPr lang="en-NZ" dirty="0" smtClean="0"/>
              <a:t>Importantly, you get to observe people using the software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Statistical Analysis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The test you use will depends on the type of study and analysis.</a:t>
            </a:r>
          </a:p>
          <a:p>
            <a:pPr lvl="1"/>
            <a:r>
              <a:rPr lang="en-NZ" dirty="0" smtClean="0"/>
              <a:t>t-test: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many usability studies</a:t>
            </a:r>
          </a:p>
          <a:p>
            <a:pPr lvl="1"/>
            <a:r>
              <a:rPr lang="en-NZ" dirty="0" smtClean="0"/>
              <a:t>ANOVA: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almost all comparative studies</a:t>
            </a:r>
          </a:p>
          <a:p>
            <a:pPr lvl="1"/>
            <a:r>
              <a:rPr lang="en-NZ" dirty="0" smtClean="0"/>
              <a:t>Chi square: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some questionnaire items</a:t>
            </a:r>
          </a:p>
          <a:p>
            <a:pPr lvl="1"/>
            <a:endParaRPr lang="en-NZ" dirty="0" smtClean="0"/>
          </a:p>
          <a:p>
            <a:r>
              <a:rPr lang="en-NZ" dirty="0" smtClean="0"/>
              <a:t>You’ll need to read about these before you do them – they all have assumptions that need to be met.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Statistical Analysis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Example of a t-test:</a:t>
            </a:r>
          </a:p>
          <a:p>
            <a:pPr lvl="1"/>
            <a:r>
              <a:rPr lang="en-NZ" dirty="0" smtClean="0"/>
              <a:t>Our </a:t>
            </a:r>
            <a:r>
              <a:rPr lang="el-GR" dirty="0" smtClean="0">
                <a:latin typeface="Calibri"/>
                <a:cs typeface="Calibri"/>
              </a:rPr>
              <a:t>α</a:t>
            </a:r>
            <a:r>
              <a:rPr lang="en-NZ" dirty="0" smtClean="0">
                <a:latin typeface="Calibri"/>
                <a:cs typeface="Calibri"/>
              </a:rPr>
              <a:t> level = 0.05.</a:t>
            </a:r>
            <a:endParaRPr lang="en-NZ" dirty="0" smtClean="0"/>
          </a:p>
          <a:p>
            <a:pPr lvl="1"/>
            <a:r>
              <a:rPr lang="en-NZ" dirty="0" smtClean="0"/>
              <a:t>Males (N=20) score average 56% on a particular test.</a:t>
            </a:r>
          </a:p>
          <a:p>
            <a:pPr lvl="1"/>
            <a:r>
              <a:rPr lang="en-NZ" dirty="0" smtClean="0"/>
              <a:t>Females (N=25) score 60% on the same test.</a:t>
            </a:r>
          </a:p>
          <a:p>
            <a:pPr lvl="1"/>
            <a:r>
              <a:rPr lang="en-NZ" dirty="0" smtClean="0"/>
              <a:t>Run an independent samples t test and find that the significance level is 0.07.</a:t>
            </a:r>
          </a:p>
          <a:p>
            <a:pPr lvl="1"/>
            <a:r>
              <a:rPr lang="en-NZ" dirty="0" smtClean="0"/>
              <a:t>This is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not a statistically significant result</a:t>
            </a:r>
            <a:r>
              <a:rPr lang="en-NZ" dirty="0" smtClean="0"/>
              <a:t>.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Statistical Analysis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Don’t data mine!</a:t>
            </a:r>
          </a:p>
          <a:p>
            <a:pPr lvl="1"/>
            <a:r>
              <a:rPr lang="en-NZ" dirty="0" smtClean="0"/>
              <a:t>i.e. run every possible combination of tests and see which ones come out with a result you like.</a:t>
            </a:r>
          </a:p>
          <a:p>
            <a:pPr lvl="1"/>
            <a:r>
              <a:rPr lang="en-NZ" dirty="0" smtClean="0"/>
              <a:t>This is very dodgy.</a:t>
            </a:r>
          </a:p>
          <a:p>
            <a:pPr lvl="1"/>
            <a:r>
              <a:rPr lang="en-NZ" dirty="0" smtClean="0"/>
              <a:t>Know what you will be looking for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ahead of time</a:t>
            </a:r>
            <a:r>
              <a:rPr lang="en-NZ" dirty="0" smtClean="0"/>
              <a:t>.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Statistical Analysis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Good statistics do not make up for bad study design!</a:t>
            </a:r>
          </a:p>
          <a:p>
            <a:pPr lvl="1"/>
            <a:r>
              <a:rPr lang="en-NZ" dirty="0" smtClean="0"/>
              <a:t>Choose participants wisely.</a:t>
            </a:r>
          </a:p>
          <a:p>
            <a:pPr lvl="1"/>
            <a:r>
              <a:rPr lang="en-NZ" dirty="0" smtClean="0"/>
              <a:t>Specify exactly what you will measure.</a:t>
            </a:r>
          </a:p>
          <a:p>
            <a:pPr lvl="1"/>
            <a:r>
              <a:rPr lang="en-NZ" dirty="0" smtClean="0"/>
              <a:t>Be consistent in how you deal with all participants and how you look at their data.</a:t>
            </a:r>
          </a:p>
          <a:p>
            <a:pPr lvl="2"/>
            <a:r>
              <a:rPr lang="en-NZ" dirty="0" smtClean="0"/>
              <a:t>Get someone else to check (or independently code) if you’re worried.</a:t>
            </a:r>
          </a:p>
          <a:p>
            <a:pPr lvl="1"/>
            <a:r>
              <a:rPr lang="en-NZ" dirty="0" smtClean="0"/>
              <a:t>Use the right statistical test for the problem – ask someone for help if you’re in doubt.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Reporting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225181"/>
          </a:xfrm>
        </p:spPr>
        <p:txBody>
          <a:bodyPr/>
          <a:lstStyle/>
          <a:p>
            <a:r>
              <a:rPr lang="en-NZ" dirty="0" smtClean="0"/>
              <a:t>How do you write up your study method and results?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572000" y="3500438"/>
            <a:ext cx="4000528" cy="2071702"/>
            <a:chOff x="4572000" y="3500438"/>
            <a:chExt cx="4000528" cy="2071702"/>
          </a:xfrm>
        </p:grpSpPr>
        <p:sp>
          <p:nvSpPr>
            <p:cNvPr id="7" name="Rectangle 6"/>
            <p:cNvSpPr/>
            <p:nvPr/>
          </p:nvSpPr>
          <p:spPr>
            <a:xfrm>
              <a:off x="4572000" y="3500438"/>
              <a:ext cx="4000528" cy="207170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643439" y="3643314"/>
              <a:ext cx="3857652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NZ" sz="2000" b="1" dirty="0" smtClean="0"/>
                <a:t>Results Section</a:t>
              </a:r>
            </a:p>
            <a:p>
              <a:r>
                <a:rPr lang="en-NZ" dirty="0" smtClean="0"/>
                <a:t>“Data were analysed using [test]...”</a:t>
              </a:r>
            </a:p>
            <a:p>
              <a:r>
                <a:rPr lang="en-NZ" dirty="0" smtClean="0"/>
                <a:t>Report the exact test used, the p value,</a:t>
              </a:r>
              <a:br>
                <a:rPr lang="en-NZ" dirty="0" smtClean="0"/>
              </a:br>
              <a:r>
                <a:rPr lang="en-NZ" dirty="0" smtClean="0"/>
                <a:t>the test statistics (t, F, </a:t>
              </a:r>
              <a:r>
                <a:rPr lang="el-GR" dirty="0" smtClean="0">
                  <a:latin typeface="Calibri"/>
                  <a:cs typeface="Calibri"/>
                </a:rPr>
                <a:t>χ²</a:t>
              </a:r>
              <a:r>
                <a:rPr lang="en-NZ" dirty="0" smtClean="0">
                  <a:latin typeface="Calibri"/>
                  <a:cs typeface="Calibri"/>
                </a:rPr>
                <a:t>, etc).</a:t>
              </a:r>
            </a:p>
            <a:p>
              <a:r>
                <a:rPr lang="en-NZ" dirty="0" smtClean="0">
                  <a:latin typeface="Calibri"/>
                  <a:cs typeface="Calibri"/>
                </a:rPr>
                <a:t>There are particular ways you report </a:t>
              </a:r>
              <a:br>
                <a:rPr lang="en-NZ" dirty="0" smtClean="0">
                  <a:latin typeface="Calibri"/>
                  <a:cs typeface="Calibri"/>
                </a:rPr>
              </a:br>
              <a:r>
                <a:rPr lang="en-NZ" dirty="0" smtClean="0">
                  <a:latin typeface="Calibri"/>
                  <a:cs typeface="Calibri"/>
                </a:rPr>
                <a:t>the statistics – check these.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14348" y="3500438"/>
            <a:ext cx="3286148" cy="2500330"/>
            <a:chOff x="714348" y="3500438"/>
            <a:chExt cx="3286148" cy="2500330"/>
          </a:xfrm>
        </p:grpSpPr>
        <p:sp>
          <p:nvSpPr>
            <p:cNvPr id="6" name="Rectangle 5"/>
            <p:cNvSpPr/>
            <p:nvPr/>
          </p:nvSpPr>
          <p:spPr>
            <a:xfrm>
              <a:off x="714348" y="3500438"/>
              <a:ext cx="3286148" cy="250033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714348" y="3571876"/>
              <a:ext cx="3250955" cy="233910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NZ" sz="2000" b="1" dirty="0" smtClean="0"/>
                <a:t>Method Section</a:t>
              </a:r>
            </a:p>
            <a:p>
              <a:pPr marL="342900" indent="-342900">
                <a:buAutoNum type="arabicPeriod"/>
              </a:pPr>
              <a:r>
                <a:rPr lang="en-NZ" dirty="0" smtClean="0"/>
                <a:t>Participants</a:t>
              </a:r>
            </a:p>
            <a:p>
              <a:pPr marL="342900" indent="-342900">
                <a:buAutoNum type="arabicPeriod"/>
              </a:pPr>
              <a:r>
                <a:rPr lang="en-NZ" dirty="0" smtClean="0"/>
                <a:t>Apparatus</a:t>
              </a:r>
            </a:p>
            <a:p>
              <a:pPr marL="342900" indent="-342900">
                <a:buAutoNum type="arabicPeriod"/>
              </a:pPr>
              <a:r>
                <a:rPr lang="en-NZ" dirty="0" smtClean="0"/>
                <a:t>Procedure</a:t>
              </a:r>
            </a:p>
            <a:p>
              <a:pPr marL="800100" lvl="1" indent="-342900">
                <a:buAutoNum type="arabicPeriod"/>
              </a:pPr>
              <a:r>
                <a:rPr lang="en-NZ" dirty="0" smtClean="0"/>
                <a:t>Pre-Test Familiarisation</a:t>
              </a:r>
            </a:p>
            <a:p>
              <a:pPr marL="800100" lvl="1" indent="-342900">
                <a:buAutoNum type="arabicPeriod"/>
              </a:pPr>
              <a:r>
                <a:rPr lang="en-NZ" dirty="0" smtClean="0"/>
                <a:t>Screening</a:t>
              </a:r>
            </a:p>
            <a:p>
              <a:pPr marL="800100" lvl="1" indent="-342900">
                <a:buAutoNum type="arabicPeriod"/>
              </a:pPr>
              <a:r>
                <a:rPr lang="en-NZ" dirty="0" smtClean="0"/>
                <a:t>Questionnaire</a:t>
              </a:r>
            </a:p>
            <a:p>
              <a:pPr marL="800100" lvl="1" indent="-342900">
                <a:buAutoNum type="arabicPeriod"/>
              </a:pPr>
              <a:r>
                <a:rPr lang="en-NZ" dirty="0" smtClean="0"/>
                <a:t>Testing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ctangle 1843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2357430"/>
            <a:ext cx="7858180" cy="335758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Reporting</a:t>
            </a:r>
            <a:endParaRPr lang="en-NZ" dirty="0"/>
          </a:p>
        </p:txBody>
      </p:sp>
      <p:sp>
        <p:nvSpPr>
          <p:cNvPr id="9" name="TextBox 8"/>
          <p:cNvSpPr txBox="1"/>
          <p:nvPr/>
        </p:nvSpPr>
        <p:spPr>
          <a:xfrm>
            <a:off x="928662" y="2714620"/>
            <a:ext cx="7143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Experimental data were analysed using a series of 2x2x2 factorial analyses of variance for factors </a:t>
            </a:r>
            <a:r>
              <a:rPr lang="en-NZ" i="1" dirty="0" smtClean="0"/>
              <a:t>software</a:t>
            </a:r>
            <a:r>
              <a:rPr lang="en-NZ" dirty="0" smtClean="0"/>
              <a:t> (sketch or widget), </a:t>
            </a:r>
            <a:r>
              <a:rPr lang="en-NZ" i="1" dirty="0" smtClean="0"/>
              <a:t>task </a:t>
            </a:r>
            <a:r>
              <a:rPr lang="en-NZ" dirty="0" smtClean="0"/>
              <a:t>(‘animals’ or ‘household items’) and </a:t>
            </a:r>
            <a:r>
              <a:rPr lang="en-NZ" i="1" dirty="0" smtClean="0"/>
              <a:t>order</a:t>
            </a:r>
            <a:r>
              <a:rPr lang="en-NZ" dirty="0" smtClean="0"/>
              <a:t> (1 or 2 – the order in which the participant performed the task).</a:t>
            </a:r>
          </a:p>
          <a:p>
            <a:endParaRPr lang="en-NZ" dirty="0" smtClean="0"/>
          </a:p>
          <a:p>
            <a:r>
              <a:rPr lang="en-NZ" dirty="0" smtClean="0"/>
              <a:t>For the ‘household items’ task, the mean number of nodes was significantly higher (F</a:t>
            </a:r>
            <a:r>
              <a:rPr lang="en-NZ" baseline="-25000" dirty="0" smtClean="0"/>
              <a:t>(1,8)</a:t>
            </a:r>
            <a:r>
              <a:rPr lang="en-NZ" dirty="0" smtClean="0"/>
              <a:t>=8.895, p=.018) for the widget software condition (mean 19.25 nodes) than the sketch software condition (mean 9.75 nodes).</a:t>
            </a:r>
            <a:endParaRPr lang="en-NZ" dirty="0"/>
          </a:p>
        </p:txBody>
      </p:sp>
      <p:sp>
        <p:nvSpPr>
          <p:cNvPr id="13" name="Line Callout 1 12"/>
          <p:cNvSpPr/>
          <p:nvPr/>
        </p:nvSpPr>
        <p:spPr>
          <a:xfrm>
            <a:off x="1000100" y="1928802"/>
            <a:ext cx="2428892" cy="642942"/>
          </a:xfrm>
          <a:prstGeom prst="borderCallout1">
            <a:avLst>
              <a:gd name="adj1" fmla="val 50355"/>
              <a:gd name="adj2" fmla="val 100424"/>
              <a:gd name="adj3" fmla="val 152006"/>
              <a:gd name="adj4" fmla="val 23094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Type of test used</a:t>
            </a:r>
            <a:endParaRPr lang="en-NZ" dirty="0"/>
          </a:p>
        </p:txBody>
      </p:sp>
      <p:sp>
        <p:nvSpPr>
          <p:cNvPr id="14" name="Line Callout 1 13"/>
          <p:cNvSpPr/>
          <p:nvPr/>
        </p:nvSpPr>
        <p:spPr>
          <a:xfrm>
            <a:off x="6072198" y="5072074"/>
            <a:ext cx="2428892" cy="928694"/>
          </a:xfrm>
          <a:prstGeom prst="borderCallout1">
            <a:avLst>
              <a:gd name="adj1" fmla="val 50355"/>
              <a:gd name="adj2" fmla="val -1013"/>
              <a:gd name="adj3" fmla="val -35343"/>
              <a:gd name="adj4" fmla="val -833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Specific results, in ANOVA format, for one task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One Last Point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NZ" dirty="0" smtClean="0"/>
              <a:t>Don’t be scared!</a:t>
            </a:r>
          </a:p>
          <a:p>
            <a:endParaRPr lang="en-NZ" dirty="0" smtClean="0"/>
          </a:p>
          <a:p>
            <a:r>
              <a:rPr lang="en-NZ" dirty="0" smtClean="0"/>
              <a:t>Evaluation studies (particularly user studies) look difficult, but as long as you plan them well, they’re really not that bad.</a:t>
            </a:r>
          </a:p>
          <a:p>
            <a:endParaRPr lang="en-N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Comparative Studies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Comparing two (or more) pieces of software.</a:t>
            </a:r>
          </a:p>
          <a:p>
            <a:r>
              <a:rPr lang="en-NZ" dirty="0" smtClean="0"/>
              <a:t>Considerably more challenging!</a:t>
            </a:r>
          </a:p>
          <a:p>
            <a:r>
              <a:rPr lang="en-NZ" dirty="0" smtClean="0"/>
              <a:t>Needs to be a fair test.</a:t>
            </a:r>
          </a:p>
          <a:p>
            <a:pPr lvl="1"/>
            <a:r>
              <a:rPr lang="en-NZ" dirty="0" smtClean="0"/>
              <a:t>How can you be sure that an effect isn’t just due to the task ordering, or the users’ experience with doing the task?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Planning a Study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NZ" dirty="0" smtClean="0"/>
              <a:t>You need to do lots of planning.</a:t>
            </a:r>
          </a:p>
          <a:p>
            <a:endParaRPr lang="en-NZ" dirty="0" smtClean="0"/>
          </a:p>
          <a:p>
            <a:r>
              <a:rPr lang="en-NZ" dirty="0" smtClean="0"/>
              <a:t>Write up a proposal – this will help you get your thoughts straight, and it provides material that can go into your ethics application and even your report/thesis.</a:t>
            </a:r>
          </a:p>
          <a:p>
            <a:pPr lvl="1"/>
            <a:r>
              <a:rPr lang="en-NZ" dirty="0" smtClean="0"/>
              <a:t>See </a:t>
            </a:r>
            <a:r>
              <a:rPr lang="en-NZ" dirty="0" smtClean="0">
                <a:hlinkClick r:id="rId3"/>
              </a:rPr>
              <a:t>http://</a:t>
            </a:r>
            <a:r>
              <a:rPr lang="en-NZ" dirty="0" smtClean="0">
                <a:hlinkClick r:id="rId3"/>
              </a:rPr>
              <a:t>www.cs.auckland.ac.nz/courses/compsci705s1c/lectures/UsabilityTestingTemplate.doc </a:t>
            </a:r>
            <a:endParaRPr lang="en-NZ" dirty="0" smtClean="0"/>
          </a:p>
          <a:p>
            <a:r>
              <a:rPr lang="en-NZ" dirty="0" smtClean="0"/>
              <a:t>Types of questions you need to answer</a:t>
            </a:r>
          </a:p>
          <a:p>
            <a:pPr lvl="1"/>
            <a:r>
              <a:rPr lang="en-NZ" dirty="0" smtClean="0"/>
              <a:t>Where will you conduct the study? Does it matter?</a:t>
            </a:r>
          </a:p>
          <a:p>
            <a:pPr lvl="1"/>
            <a:r>
              <a:rPr lang="en-NZ" dirty="0" smtClean="0"/>
              <a:t>What hardware/software do you need?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Example Study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We want to compare two tools:</a:t>
            </a:r>
          </a:p>
          <a:p>
            <a:pPr lvl="1"/>
            <a:r>
              <a:rPr lang="en-NZ" dirty="0" smtClean="0"/>
              <a:t>A commercial widget-based tool for mind mapping, and</a:t>
            </a:r>
          </a:p>
          <a:p>
            <a:pPr lvl="1"/>
            <a:r>
              <a:rPr lang="en-NZ" dirty="0" smtClean="0"/>
              <a:t>A sketch-based tool to do a similar task.</a:t>
            </a:r>
          </a:p>
        </p:txBody>
      </p:sp>
      <p:pic>
        <p:nvPicPr>
          <p:cNvPr id="4" name="Picture 3" descr="task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3786190"/>
            <a:ext cx="4495831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task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9058" y="4000504"/>
            <a:ext cx="4517944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Planning a Study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What’s your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hypothesis</a:t>
            </a:r>
            <a:r>
              <a:rPr lang="en-NZ" dirty="0" smtClean="0"/>
              <a:t>?</a:t>
            </a:r>
          </a:p>
          <a:p>
            <a:pPr lvl="1"/>
            <a:r>
              <a:rPr lang="en-NZ" dirty="0" smtClean="0"/>
              <a:t>That tool X is better than tool Y?</a:t>
            </a:r>
          </a:p>
          <a:p>
            <a:pPr lvl="1"/>
            <a:r>
              <a:rPr lang="en-NZ" dirty="0" smtClean="0"/>
              <a:t>That tool X takes less time to learn than tool Y?</a:t>
            </a:r>
          </a:p>
          <a:p>
            <a:endParaRPr lang="en-NZ" dirty="0" smtClean="0"/>
          </a:p>
          <a:p>
            <a:r>
              <a:rPr lang="en-NZ" dirty="0" smtClean="0"/>
              <a:t>What are you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measuring</a:t>
            </a:r>
            <a:r>
              <a:rPr lang="en-NZ" dirty="0" smtClean="0"/>
              <a:t>?</a:t>
            </a:r>
          </a:p>
          <a:p>
            <a:pPr lvl="1"/>
            <a:r>
              <a:rPr lang="en-NZ" dirty="0" smtClean="0"/>
              <a:t>How do you define ‘better’?</a:t>
            </a:r>
          </a:p>
          <a:p>
            <a:pPr lvl="1"/>
            <a:r>
              <a:rPr lang="en-NZ" dirty="0" smtClean="0"/>
              <a:t>Time? Error rate? Satisfaction?</a:t>
            </a:r>
          </a:p>
          <a:p>
            <a:pPr lvl="1"/>
            <a:r>
              <a:rPr lang="en-NZ" dirty="0" smtClean="0"/>
              <a:t>Are these subjective or objective measures?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Planning a Study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Design your tasks.</a:t>
            </a:r>
          </a:p>
          <a:p>
            <a:pPr lvl="1"/>
            <a:r>
              <a:rPr lang="en-NZ" dirty="0" smtClean="0"/>
              <a:t>What will you ask users to do?</a:t>
            </a:r>
          </a:p>
          <a:p>
            <a:pPr lvl="1"/>
            <a:endParaRPr lang="en-NZ" dirty="0" smtClean="0"/>
          </a:p>
          <a:p>
            <a:r>
              <a:rPr lang="en-NZ" dirty="0" smtClean="0"/>
              <a:t>Write a </a:t>
            </a:r>
            <a:r>
              <a:rPr lang="en-N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script</a:t>
            </a:r>
            <a:r>
              <a:rPr lang="en-NZ" dirty="0" smtClean="0"/>
              <a:t>.</a:t>
            </a:r>
          </a:p>
          <a:p>
            <a:pPr lvl="1"/>
            <a:r>
              <a:rPr lang="en-NZ" dirty="0" smtClean="0"/>
              <a:t>Specify exactly how users can achieve the task, and exactly how you will measure their performance.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Designing Tasks</a:t>
            </a:r>
            <a:endParaRPr lang="en-NZ" dirty="0"/>
          </a:p>
        </p:txBody>
      </p:sp>
      <p:pic>
        <p:nvPicPr>
          <p:cNvPr id="4" name="Rectangle 1843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43050"/>
            <a:ext cx="9144000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71472" y="2071678"/>
            <a:ext cx="81439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Task 1: </a:t>
            </a:r>
            <a:r>
              <a:rPr lang="en-NZ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Add centre </a:t>
            </a:r>
            <a:r>
              <a:rPr lang="en-NZ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noed</a:t>
            </a:r>
            <a:endParaRPr lang="en-NZ" sz="2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NZ" dirty="0" smtClean="0"/>
          </a:p>
          <a:p>
            <a:pPr algn="ctr"/>
            <a:r>
              <a:rPr lang="en-NZ" sz="2400" i="1" dirty="0" smtClean="0"/>
              <a:t>Please </a:t>
            </a:r>
            <a:r>
              <a:rPr lang="en-NZ" sz="2400" i="1" dirty="0" smtClean="0"/>
              <a:t>add a central node to the mind map.</a:t>
            </a:r>
            <a:endParaRPr lang="en-NZ" sz="2400" i="1" dirty="0" smtClean="0"/>
          </a:p>
          <a:p>
            <a:endParaRPr lang="en-NZ" sz="2400" i="1" dirty="0" smtClean="0"/>
          </a:p>
          <a:p>
            <a:r>
              <a:rPr lang="en-NZ" sz="2400" b="1" dirty="0" smtClean="0">
                <a:solidFill>
                  <a:schemeClr val="accent4"/>
                </a:solidFill>
              </a:rPr>
              <a:t>Setup required:</a:t>
            </a:r>
            <a:r>
              <a:rPr lang="en-NZ" sz="2400" dirty="0" smtClean="0">
                <a:solidFill>
                  <a:schemeClr val="accent4"/>
                </a:solidFill>
              </a:rPr>
              <a:t> none.</a:t>
            </a:r>
          </a:p>
          <a:p>
            <a:endParaRPr lang="en-NZ" i="1" dirty="0" smtClean="0"/>
          </a:p>
          <a:p>
            <a:r>
              <a:rPr lang="en-NZ" sz="2400" b="1" dirty="0" smtClean="0">
                <a:solidFill>
                  <a:schemeClr val="accent2">
                    <a:lumMod val="75000"/>
                  </a:schemeClr>
                </a:solidFill>
              </a:rPr>
              <a:t>Measures:</a:t>
            </a:r>
          </a:p>
          <a:p>
            <a:r>
              <a:rPr lang="en-NZ" sz="2400" dirty="0" smtClean="0">
                <a:solidFill>
                  <a:schemeClr val="accent2">
                    <a:lumMod val="75000"/>
                  </a:schemeClr>
                </a:solidFill>
              </a:rPr>
              <a:t>Boolean specifying whether the user successfully completed the task.</a:t>
            </a:r>
          </a:p>
          <a:p>
            <a:endParaRPr lang="en-NZ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NZ" sz="2400" dirty="0" smtClean="0">
                <a:solidFill>
                  <a:schemeClr val="accent2">
                    <a:lumMod val="75000"/>
                  </a:schemeClr>
                </a:solidFill>
              </a:rPr>
              <a:t>Time (in seconds) from when the instruction is completed to when the user successfully inserts </a:t>
            </a:r>
            <a:r>
              <a:rPr lang="en-NZ" sz="2400" dirty="0" smtClean="0">
                <a:solidFill>
                  <a:schemeClr val="accent2">
                    <a:lumMod val="75000"/>
                  </a:schemeClr>
                </a:solidFill>
              </a:rPr>
              <a:t>the central node.</a:t>
            </a:r>
            <a:endParaRPr lang="en-NZ" sz="24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4596</TotalTime>
  <Words>2787</Words>
  <Application>Microsoft Office PowerPoint</Application>
  <PresentationFormat>On-screen Show (4:3)</PresentationFormat>
  <Paragraphs>934</Paragraphs>
  <Slides>36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HCI Evaluation Studies Part 2: User Studies</vt:lpstr>
      <vt:lpstr>Today</vt:lpstr>
      <vt:lpstr>Usability Studies</vt:lpstr>
      <vt:lpstr>Comparative Studies</vt:lpstr>
      <vt:lpstr>Planning a Study</vt:lpstr>
      <vt:lpstr>Example Study</vt:lpstr>
      <vt:lpstr>Planning a Study</vt:lpstr>
      <vt:lpstr>Planning a Study</vt:lpstr>
      <vt:lpstr>Designing Tasks</vt:lpstr>
      <vt:lpstr>Designing Tasks</vt:lpstr>
      <vt:lpstr>Designing Tasks</vt:lpstr>
      <vt:lpstr>Avoiding Bias</vt:lpstr>
      <vt:lpstr>Avoiding Bias</vt:lpstr>
      <vt:lpstr>Planning a Study</vt:lpstr>
      <vt:lpstr>Questionnaires</vt:lpstr>
      <vt:lpstr>Questionnaires</vt:lpstr>
      <vt:lpstr>Questionnaires</vt:lpstr>
      <vt:lpstr>Questionnaires</vt:lpstr>
      <vt:lpstr>Getting Participants</vt:lpstr>
      <vt:lpstr>Getting Participants</vt:lpstr>
      <vt:lpstr>Piloting</vt:lpstr>
      <vt:lpstr>Performing the Study</vt:lpstr>
      <vt:lpstr>Collecting and Analysing Results</vt:lpstr>
      <vt:lpstr>PowerPoint Presentation</vt:lpstr>
      <vt:lpstr>A Note on usability testing research projects</vt:lpstr>
      <vt:lpstr>An example (Euler diagram tool)</vt:lpstr>
      <vt:lpstr>Survey results</vt:lpstr>
      <vt:lpstr>Statistical Analysis</vt:lpstr>
      <vt:lpstr>Statistical Analysis</vt:lpstr>
      <vt:lpstr>Statistical Analysis</vt:lpstr>
      <vt:lpstr>Statistical Analysis</vt:lpstr>
      <vt:lpstr>Statistical Analysis</vt:lpstr>
      <vt:lpstr>Statistical Analysis</vt:lpstr>
      <vt:lpstr>Reporting</vt:lpstr>
      <vt:lpstr>Reporting</vt:lpstr>
      <vt:lpstr>One Last 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HCI Evaluation Studies Part 1: Expert Studies</dc:title>
  <dc:creator>John Downs</dc:creator>
  <cp:lastModifiedBy>beryl</cp:lastModifiedBy>
  <cp:revision>330</cp:revision>
  <dcterms:created xsi:type="dcterms:W3CDTF">2009-02-24T09:17:56Z</dcterms:created>
  <dcterms:modified xsi:type="dcterms:W3CDTF">2012-03-12T01:10:27Z</dcterms:modified>
</cp:coreProperties>
</file>